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0" r:id="rId2"/>
    <p:sldId id="413" r:id="rId3"/>
    <p:sldId id="429" r:id="rId4"/>
    <p:sldId id="433" r:id="rId5"/>
    <p:sldId id="442" r:id="rId6"/>
    <p:sldId id="435" r:id="rId7"/>
    <p:sldId id="436" r:id="rId8"/>
    <p:sldId id="438" r:id="rId9"/>
    <p:sldId id="454" r:id="rId10"/>
    <p:sldId id="439" r:id="rId11"/>
    <p:sldId id="440" r:id="rId12"/>
    <p:sldId id="443" r:id="rId13"/>
    <p:sldId id="444" r:id="rId14"/>
    <p:sldId id="445" r:id="rId15"/>
    <p:sldId id="447" r:id="rId16"/>
    <p:sldId id="446" r:id="rId17"/>
    <p:sldId id="448" r:id="rId18"/>
    <p:sldId id="456" r:id="rId19"/>
    <p:sldId id="375" r:id="rId20"/>
    <p:sldId id="453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94" userDrawn="1">
          <p15:clr>
            <a:srgbClr val="A4A3A4"/>
          </p15:clr>
        </p15:guide>
        <p15:guide id="18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554" autoAdjust="0"/>
  </p:normalViewPr>
  <p:slideViewPr>
    <p:cSldViewPr showGuides="1">
      <p:cViewPr varScale="1">
        <p:scale>
          <a:sx n="55" d="100"/>
          <a:sy n="55" d="100"/>
        </p:scale>
        <p:origin x="1448" y="32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1398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4282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3838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B3938B-58E7-798C-04D9-9152DCDFE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92" y="4250021"/>
            <a:ext cx="468052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Wo Kinder gerne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in die Schule gehen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024844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DR Kongo</a:t>
            </a:r>
          </a:p>
        </p:txBody>
      </p:sp>
    </p:spTree>
    <p:extLst>
      <p:ext uri="{BB962C8B-B14F-4D97-AF65-F5344CB8AC3E}">
        <p14:creationId xmlns:p14="http://schemas.microsoft.com/office/powerpoint/2010/main" val="2364908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Dort erhält Bien Aimé auch Informatik-Unterricht. Konzentriert schaut das Mädchen auf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sein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Laptop und löst eine Aufgabe, die Lehrer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Kasholya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Konkwa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gestellt hat.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2E7C64-16F8-DF84-ABB3-3242A64F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132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2AF9B6-6B32-9781-8AF7-759410A46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132" y="260350"/>
            <a:ext cx="4249431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6BB1DC-22C8-927B-78AD-225E812A2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43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Sechs Laptops hat die Schule von RIO bekommen. „Bis dahin hatten wir nur Tastaturen aus Pappe und mussten erklären, was bei welchem Klick passiert“, erinnert sich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Konkwa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E8450-1D42-E3F8-8B8C-BBB6CFF7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Bien Aimé sucht im Internet am liebsten nach Videos in englischer Sprache. Sie möchte später einmal Englisch studieren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. Denn sie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weiß, dass diese Sprache ein Tor zur Welt ist.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3A5761-FBBD-047F-0385-27E8D14A8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stellvertretende Schuldirektor Bright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Bengehya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Nukulwe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freut sich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über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all das, was seine und 147 weitere Schulen in der Provinz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Südkivu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von RIO bekommen haben.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D6E9A-30C5-E2DA-200F-CBEB5C0D5E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41" y="260350"/>
            <a:ext cx="4248622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1BD6CA-353A-EFBB-1FBD-CA45A58CDE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8621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A8BD96-995B-9AE7-83DE-60A9DD5277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4008" y="261363"/>
            <a:ext cx="423583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Doch RIO leistet nicht nur materielle Unterstützung: Durch „Friedensclubs“ fördert die Organisation Toleranz und Verständigung in einem Land, das von Gewalt geprägt ist.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8D1A7C-332A-3FE5-2364-B31F859A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3102178"/>
            <a:ext cx="4248152" cy="27033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D81684-9C3A-814E-009D-9C71844B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9" y="260350"/>
            <a:ext cx="4249736" cy="5548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1C90DD-EA0A-9F6B-D388-E3500CC0A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12" y="257379"/>
            <a:ext cx="4248151" cy="27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Mitglieder der Friedensclubs suchen im Konfliktfall das Gespräch und bieten Hilfe an. Auch wenden sie sich an das Lehrpersonal, wenn sie Ungerechtigkeiten beobachten.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E634DF-0135-6232-D20E-0D915FF7B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 Aimé und ihre Schwestern mussten zum Glück noch keine negativen Erfahrungen in ihrer Schule machen. Am Nachmittag führen die Mädchen die Ziegen zum Grasen.</a:t>
            </a:r>
            <a:endParaRPr lang="de-DE" b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A53768-087B-5780-928B-ACBC48435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"/>
          <a:stretch/>
        </p:blipFill>
        <p:spPr>
          <a:xfrm>
            <a:off x="250825" y="255949"/>
            <a:ext cx="2052638" cy="55495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3D158D-3875-EB5C-0451-BE5029AEE0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55949"/>
            <a:ext cx="6445250" cy="55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Bien Aimés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Schwester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Jantille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möchte später einmal Lebensmitteltechnikerin werden. „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Unser Land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importiert viel“, sagt sie. „Wir könnten viel mehr selbst machen.“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1D1B8D-10EE-A1ED-9280-DA04B0E8E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Bien Aimés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Mutter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Ntakwinya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Faida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Chirali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setzt große Hoffnung in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Zukunft ihrer Kinder. Der Schlüssel dazu, das weiß auch sie, ist eine möglichst gute Schulbildung.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561E8A-3210-FFC0-0F59-BA3B55CC2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50139"/>
            <a:ext cx="8640166" cy="55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67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Reseau</a:t>
            </a:r>
            <a:r>
              <a:rPr lang="de-DE" b="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d‘Innovation</a:t>
            </a:r>
            <a:r>
              <a:rPr lang="de-DE" b="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Organisationnelle</a:t>
            </a:r>
            <a:r>
              <a:rPr lang="de-DE" b="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(RIO) </a:t>
            </a:r>
            <a:r>
              <a:rPr lang="en-US" b="0" kern="100" spc="-20" dirty="0" err="1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 der DR Kongo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Wo Kinder gerne in die Schule gehen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www.brot-fuer-die-welt.de/projekte/kongo-schulen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Bettina Rühl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Christoph </a:t>
            </a:r>
            <a:r>
              <a:rPr lang="de-DE" b="0" dirty="0" err="1"/>
              <a:t>Püschner</a:t>
            </a:r>
            <a:r>
              <a:rPr lang="de-DE" b="0" dirty="0"/>
              <a:t>, Tarik </a:t>
            </a:r>
            <a:r>
              <a:rPr lang="de-DE" b="0" dirty="0" err="1"/>
              <a:t>Tinazay</a:t>
            </a:r>
            <a:r>
              <a:rPr lang="de-DE" b="0" dirty="0"/>
              <a:t> (Folie 3, u. r. und l.), Siegried </a:t>
            </a:r>
            <a:r>
              <a:rPr lang="de-DE" b="0" dirty="0" err="1"/>
              <a:t>Modola</a:t>
            </a:r>
            <a:r>
              <a:rPr lang="de-DE" b="0" dirty="0"/>
              <a:t> (Folie 4, l. </a:t>
            </a:r>
          </a:p>
          <a:p>
            <a:pPr eaLnBrk="1" hangingPunct="1">
              <a:lnSpc>
                <a:spcPts val="2000"/>
              </a:lnSpc>
            </a:pPr>
            <a:r>
              <a:rPr lang="de-DE" b="0" dirty="0"/>
              <a:t>und r. o.)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14E4F41-8D81-092E-3644-A47A3716B6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133" y="3573462"/>
            <a:ext cx="4953042" cy="22346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683CE0-B375-4CBF-02F8-A60BBDA6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3636962" cy="554779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604" y="260350"/>
            <a:ext cx="4936572" cy="3245924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DR Kongo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DR Kongo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2.344.858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11,9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16,7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52,6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5,9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	5,6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4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23,1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23,0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i="0" u="none" strike="noStrike" baseline="0" dirty="0"/>
              <a:t>Stromanschlussquote</a:t>
            </a:r>
            <a:r>
              <a:rPr lang="de-DE" sz="1200" b="0" i="0" u="none" strike="noStrike" baseline="0" dirty="0"/>
              <a:t> in %	9	100</a:t>
            </a:r>
            <a:endParaRPr lang="de-DE" altLang="de-DE" sz="12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1.100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(2023)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120" name="Rechteck 16">
            <a:extLst>
              <a:ext uri="{FF2B5EF4-FFF2-40B4-BE49-F238E27FC236}">
                <a16:creationId xmlns:a16="http://schemas.microsoft.com/office/drawing/2014/main" id="{88097FDA-4FD2-CA19-A9FD-05D8AA1F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46" y="1952836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DR KONGO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46121" name="Rechteck 46120">
            <a:extLst>
              <a:ext uri="{FF2B5EF4-FFF2-40B4-BE49-F238E27FC236}">
                <a16:creationId xmlns:a16="http://schemas.microsoft.com/office/drawing/2014/main" id="{0414F32F-6060-E48F-4A16-8BEA48B8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53" y="900844"/>
            <a:ext cx="15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ZENTRALAFRIK. REPUBLIK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22" name="Rechteck 46121">
            <a:extLst>
              <a:ext uri="{FF2B5EF4-FFF2-40B4-BE49-F238E27FC236}">
                <a16:creationId xmlns:a16="http://schemas.microsoft.com/office/drawing/2014/main" id="{C6DA963F-A2CF-A4F5-8C78-AC1E1E401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75" y="1660291"/>
            <a:ext cx="953345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KONGO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23" name="Rechteck 46122">
            <a:extLst>
              <a:ext uri="{FF2B5EF4-FFF2-40B4-BE49-F238E27FC236}">
                <a16:creationId xmlns:a16="http://schemas.microsoft.com/office/drawing/2014/main" id="{6B8594CB-8778-CAFD-ADCE-70DA6604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370" y="698777"/>
            <a:ext cx="1224865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SÜDSUDAN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24" name="Rechteck 46123">
            <a:extLst>
              <a:ext uri="{FF2B5EF4-FFF2-40B4-BE49-F238E27FC236}">
                <a16:creationId xmlns:a16="http://schemas.microsoft.com/office/drawing/2014/main" id="{337427B0-9B97-F77C-F0E7-92869D0A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787" y="3573463"/>
            <a:ext cx="109588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ANGOLA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25" name="Rechteck 46124">
            <a:extLst>
              <a:ext uri="{FF2B5EF4-FFF2-40B4-BE49-F238E27FC236}">
                <a16:creationId xmlns:a16="http://schemas.microsoft.com/office/drawing/2014/main" id="{5D779239-76F7-C479-171B-ADCE75E8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524" y="3762648"/>
            <a:ext cx="109588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SAMBIA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26" name="Rechteck 46125">
            <a:extLst>
              <a:ext uri="{FF2B5EF4-FFF2-40B4-BE49-F238E27FC236}">
                <a16:creationId xmlns:a16="http://schemas.microsoft.com/office/drawing/2014/main" id="{CBEDA73B-FF06-2E31-2AE8-28BDA647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505" y="1641806"/>
            <a:ext cx="953345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UGANDA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6127" name="Gerader Verbinder 46126">
            <a:extLst>
              <a:ext uri="{FF2B5EF4-FFF2-40B4-BE49-F238E27FC236}">
                <a16:creationId xmlns:a16="http://schemas.microsoft.com/office/drawing/2014/main" id="{FD3B7A73-1289-CF8F-1236-CD89B8B5D15C}"/>
              </a:ext>
            </a:extLst>
          </p:cNvPr>
          <p:cNvCxnSpPr>
            <a:cxnSpLocks/>
          </p:cNvCxnSpPr>
          <p:nvPr/>
        </p:nvCxnSpPr>
        <p:spPr>
          <a:xfrm>
            <a:off x="2737857" y="2456892"/>
            <a:ext cx="32197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128" name="Rechteck 46127">
            <a:extLst>
              <a:ext uri="{FF2B5EF4-FFF2-40B4-BE49-F238E27FC236}">
                <a16:creationId xmlns:a16="http://schemas.microsoft.com/office/drawing/2014/main" id="{025C14B1-A281-F79B-A0E1-02C71542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065" y="2060848"/>
            <a:ext cx="109588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RUANDA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130" name="Rechteck 46129">
            <a:extLst>
              <a:ext uri="{FF2B5EF4-FFF2-40B4-BE49-F238E27FC236}">
                <a16:creationId xmlns:a16="http://schemas.microsoft.com/office/drawing/2014/main" id="{CADC02EA-3B10-B5E6-FE65-13D48F8D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065" y="2261534"/>
            <a:ext cx="109588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BURUNDI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6131" name="Gerader Verbinder 46130">
            <a:extLst>
              <a:ext uri="{FF2B5EF4-FFF2-40B4-BE49-F238E27FC236}">
                <a16:creationId xmlns:a16="http://schemas.microsoft.com/office/drawing/2014/main" id="{56168317-54C8-CD99-FEE2-94141FA09012}"/>
              </a:ext>
            </a:extLst>
          </p:cNvPr>
          <p:cNvCxnSpPr>
            <a:cxnSpLocks/>
          </p:cNvCxnSpPr>
          <p:nvPr/>
        </p:nvCxnSpPr>
        <p:spPr>
          <a:xfrm>
            <a:off x="2735816" y="2250876"/>
            <a:ext cx="32401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134" name="Gruppieren 46133">
            <a:extLst>
              <a:ext uri="{FF2B5EF4-FFF2-40B4-BE49-F238E27FC236}">
                <a16:creationId xmlns:a16="http://schemas.microsoft.com/office/drawing/2014/main" id="{2E70FFCE-51E3-D01C-B5BC-710D599B1B51}"/>
              </a:ext>
            </a:extLst>
          </p:cNvPr>
          <p:cNvGrpSpPr/>
          <p:nvPr/>
        </p:nvGrpSpPr>
        <p:grpSpPr>
          <a:xfrm>
            <a:off x="1131872" y="2549673"/>
            <a:ext cx="90873" cy="90873"/>
            <a:chOff x="7058657" y="1304764"/>
            <a:chExt cx="90873" cy="90873"/>
          </a:xfrm>
        </p:grpSpPr>
        <p:sp>
          <p:nvSpPr>
            <p:cNvPr id="46135" name="Ellipse 46134">
              <a:extLst>
                <a:ext uri="{FF2B5EF4-FFF2-40B4-BE49-F238E27FC236}">
                  <a16:creationId xmlns:a16="http://schemas.microsoft.com/office/drawing/2014/main" id="{E3A0AB44-ECF1-5B53-B6EC-F2E73AC6E880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36" name="Ellipse 46135">
              <a:extLst>
                <a:ext uri="{FF2B5EF4-FFF2-40B4-BE49-F238E27FC236}">
                  <a16:creationId xmlns:a16="http://schemas.microsoft.com/office/drawing/2014/main" id="{B9DB324F-9AAB-AEAB-E6D2-DD8071B3121D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137" name="Rechteck 46136">
            <a:extLst>
              <a:ext uri="{FF2B5EF4-FFF2-40B4-BE49-F238E27FC236}">
                <a16:creationId xmlns:a16="http://schemas.microsoft.com/office/drawing/2014/main" id="{CF76E587-86A5-51AE-2D7A-A7167224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079" y="2414988"/>
            <a:ext cx="119288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Kinshasa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46140" name="Rechteck 16">
            <a:extLst>
              <a:ext uri="{FF2B5EF4-FFF2-40B4-BE49-F238E27FC236}">
                <a16:creationId xmlns:a16="http://schemas.microsoft.com/office/drawing/2014/main" id="{8386FCAE-3241-2B4B-E23A-2CDCCAE0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397" y="4932650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DR KONGO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7BF4858-625F-187A-A81E-790154E81BB4}"/>
              </a:ext>
            </a:extLst>
          </p:cNvPr>
          <p:cNvSpPr/>
          <p:nvPr/>
        </p:nvSpPr>
        <p:spPr>
          <a:xfrm>
            <a:off x="2461546" y="3140809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07BC68-0E8D-BECA-7195-C4D4A63D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692" y="2964640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Kaziba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77F9F0-1307-7C77-7A1E-EF384B398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79" y="4576525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80" y="380744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8006657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Trotz enormer Rohstoffvorkommen zählt die DR Kongo zu den ärmsten Ländern der Welt. Die Bevölkerung leidet unter den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Folgen jahrzehntelanger Kriege und Konflikte.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0D87EA-C032-565A-D3C3-D707B298E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FB7FF0-8992-E2FC-AD17-4241A15C11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8692"/>
            <a:ext cx="4249739" cy="26967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5546B9B-845D-61FA-9A6E-F0C08B2147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192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Auch d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Bildungssystem ist chronisch unterfinanziert. An den Schulen mangelt es an Lehrkräften und Ausstattung. Die Abbruchraten sind hoch, besonders bei Mädchen.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AEBEB6-1B66-BD8D-1C9F-C4CC41F93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EEFF0F-5315-6E11-D4CF-BDE11F789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12961"/>
            <a:ext cx="4256023" cy="2692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456832-C40D-86ED-3921-53A730652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9" y="260351"/>
            <a:ext cx="424973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Organisation RIO möchte dies </a:t>
            </a:r>
            <a:r>
              <a:rPr lang="de-DE" b="0" dirty="0">
                <a:ea typeface="Calibri" panose="020F0502020204030204" pitchFamily="34" charset="0"/>
                <a:cs typeface="Times New Roman" panose="02020603050405020304" pitchFamily="18" charset="0"/>
              </a:rPr>
              <a:t>ändern. Sie unterstützt Schulen bei der Ausstattung, bildet Lehrkräfte weiter und verteilt 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Stipendien für Schülerinnen aus armen Familien.</a:t>
            </a:r>
            <a:endParaRPr lang="de-DE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0A0745-ED08-7988-A277-E355D25CD4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1363"/>
            <a:ext cx="4249737" cy="26993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652538-0CFD-37E3-8F04-67C8CB219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5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0A3017-403E-16C3-1CC3-DA1F57EFBB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40" y="3105149"/>
            <a:ext cx="4249736" cy="27003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A5A433-CAB6-5C79-3275-7E44C2E83C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3486"/>
            <a:ext cx="4249737" cy="26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Bien Aimé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Ambire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Namegabe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profitiert von der Unterstützung durch RIO. „Ich will unbedingt lernen und etwas aus meinem Leben machen“, erzählt die 14-Jährige.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8966A8-1723-3A2F-8584-5DAFACE1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4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Ihre Eltern sind Tagelöhner. Die Familie wohnt in einem einfachen, gemauerten Haus. Die sieben Kinder müssen sich ein Zimmer und zwei Betten teilen.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54FBB3-D129-DF96-25CE-E7A2F8308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273" y="260350"/>
            <a:ext cx="863090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 ich nichts gelernt habe, bin ich arm“, sagt Vater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Nansimba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Namegabe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Mongane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„Die Kinder sollen es einmal besser haben, dafür brauchen sie eine gute Schulbildung.“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1598DE-1957-5172-D01F-317324244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Morgen macht sich Bien Aimé mit ihren Schwestern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Jantille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13, und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Birugu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12, auf den Schulweg. Sie gehen in dieselbe weiterführende Schule im nächsten Ort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Kaziba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A01298-F680-94E1-6EE3-639A940AD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FB0E36-2EB0-275E-1F63-A4501D6E73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1A0DDF-5A18-C2D6-86FB-D21FFA7CCC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Bildschirmpräsentation (4:3)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NSimSun</vt:lpstr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1387</cp:revision>
  <dcterms:created xsi:type="dcterms:W3CDTF">2005-03-02T11:53:12Z</dcterms:created>
  <dcterms:modified xsi:type="dcterms:W3CDTF">2023-06-05T14:41:27Z</dcterms:modified>
</cp:coreProperties>
</file>