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62" r:id="rId2"/>
    <p:sldId id="413" r:id="rId3"/>
    <p:sldId id="429" r:id="rId4"/>
    <p:sldId id="460" r:id="rId5"/>
    <p:sldId id="433" r:id="rId6"/>
    <p:sldId id="442" r:id="rId7"/>
    <p:sldId id="435" r:id="rId8"/>
    <p:sldId id="436" r:id="rId9"/>
    <p:sldId id="438" r:id="rId10"/>
    <p:sldId id="454" r:id="rId11"/>
    <p:sldId id="439" r:id="rId12"/>
    <p:sldId id="440" r:id="rId13"/>
    <p:sldId id="443" r:id="rId14"/>
    <p:sldId id="448" r:id="rId15"/>
    <p:sldId id="445" r:id="rId16"/>
    <p:sldId id="446" r:id="rId17"/>
    <p:sldId id="444" r:id="rId18"/>
    <p:sldId id="463" r:id="rId19"/>
    <p:sldId id="375" r:id="rId20"/>
    <p:sldId id="459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4042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8" pos="2494" userDrawn="1">
          <p15:clr>
            <a:srgbClr val="A4A3A4"/>
          </p15:clr>
        </p15:guide>
        <p15:guide id="19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7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F"/>
    <a:srgbClr val="EB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554" autoAdjust="0"/>
  </p:normalViewPr>
  <p:slideViewPr>
    <p:cSldViewPr showGuides="1">
      <p:cViewPr varScale="1">
        <p:scale>
          <a:sx n="103" d="100"/>
          <a:sy n="103" d="100"/>
        </p:scale>
        <p:origin x="1734" y="114"/>
      </p:cViewPr>
      <p:guideLst>
        <p:guide orient="horz" pos="164"/>
        <p:guide orient="horz" pos="4042"/>
        <p:guide orient="horz" pos="1956"/>
        <p:guide orient="horz" pos="3793"/>
        <p:guide orient="horz" pos="1865"/>
        <p:guide orient="horz" pos="3657"/>
        <p:guide orient="horz" pos="2228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94"/>
        <p:guide pos="244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30431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960641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09E6C016-C9A9-D46E-A644-EE20F4FEB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8468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449E97EB-B148-6C57-0B3A-34371CE81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F4E4326F-F87C-2156-7D6A-6784F63D7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B7B4891A-BD52-0514-CC0F-80937CFD7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7B7376-9457-6EBA-1BE7-1AE4B2622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83" y="260126"/>
            <a:ext cx="8640191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4221088"/>
            <a:ext cx="4679057" cy="4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Mit Zimt aus der Armut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12676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37394329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374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„Wir wollen in der Gemeinde eine Kooperative gründen, um unsere Produkte besser vermarkten zu können“, sagt Ton Hoang Thi, die der Volksgruppe der Dao angehört.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466A27-CC83-3B9E-344C-45A60FC2A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9886"/>
            <a:ext cx="8642350" cy="55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0574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zeigt, wie das kostbare Gewürz entsteht: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Ihr Mann Phuc ritzt die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Rinde mit einem Buschmesser ein, sie häutet den Stamm mit einem Plastikschäler.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BA9050-F8D9-C153-D067-C955CA849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1B911F-DC9B-A8F2-60DA-F8CEBD9ECB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49737" cy="27058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668F49-853F-5435-C8EE-AAD89BD517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7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„Ziel ist es, die Einkommen der Menschen zu erhöhen und sie zu befähigen, die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-wicklung ihrer Gemeinden voranzutreiben“, erklärt Thuy Tran Thi Thanh von </a:t>
            </a:r>
            <a:r>
              <a:rPr lang="en-US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YBWU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030190-F346-5C92-B5D0-ACC5F6841C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32" y="5798005"/>
            <a:ext cx="73958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itarbeitenden besuchen die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Projektgemeinden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regelmäßig, um Fortschritte </a:t>
            </a:r>
          </a:p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 begutachten, Fragen zu beantworten und Schulungen durchzuführen.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DA434F-E7C9-1C93-734B-73925D08F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637" y="260349"/>
            <a:ext cx="4238537" cy="27095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6EEF41-5D33-ECED-C675-BA558D12E0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638" y="3105150"/>
            <a:ext cx="4249736" cy="27054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26F3959-8B52-944E-6BF7-689C479421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7" y="260350"/>
            <a:ext cx="4249736" cy="55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654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diesem Nachmittag erklärt Kursleiter Dat Mai Van, wie man Schädlinge auf natürliche Art und Weise bekämpfen kann. „Alles greift ineinander“, sagt er.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C1FAB1-C755-1793-BFE6-15F0325DF4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2548" y="260350"/>
            <a:ext cx="424615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6CA816-0840-3240-E451-A8E0F74FA7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6158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2A20972-D60D-DE0B-601B-890280313B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263" y="3105150"/>
            <a:ext cx="4249839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Seit 2018 macht Ton Hoang Thi im Projekt mit, seit einem Jahr engagiert sie sich im zehnköpfigen Kernteam ihres Dorfes. „Ich will etwas bewegen“, sagt die junge Frau.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48C8C76-2151-96B6-9421-250651BB5D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098051"/>
            <a:ext cx="4249737" cy="27074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0C5E064-6DAD-F0E8-B0E1-F6D387E592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55404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8FBAE1-665A-31A6-BAC0-2EC3905D96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6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Vor Kurzem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betonierten die Dorfbewohnerinnen und -bewohner gemeinsam eine Straße. „Früher mussten wir oft schon um drei Uhr nachts zur Feldarbeit aufbrechen.“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690519-E6E5-F78B-5C80-D3CE7442A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991" y="260350"/>
            <a:ext cx="4240571" cy="55493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FAEE55-5BB5-3BB7-4BE4-57A905014B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40" y="260350"/>
            <a:ext cx="4240569" cy="55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01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ihrem kleinen Garten baut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Ton Hoang Thi inzwischen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neben Süßkartoffeln, Bananen, Avocados und Guaven auch Bambussprossen an.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F8FB15-777C-95F3-9ED4-8A54B419C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83" y="260350"/>
            <a:ext cx="864019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697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Als Nächstes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kommt der Zimt“, plant sie. Er soll ihrem Sohn die Zukunft sichern. Und auch dem ganzen Dorf.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3D7721-BE95-16BD-9EC4-17C3E07AF2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84" y="260350"/>
            <a:ext cx="864019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7751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Yen Bai Women's Union (YBWU)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solidFill>
                  <a:schemeClr val="bg1"/>
                </a:solidFill>
                <a:cs typeface="Tahoma" panose="020B0604030504040204" pitchFamily="34" charset="0"/>
              </a:rPr>
              <a:t>Mit Zimt aus der Armut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www.brot-fuer-die-welt.de/projekte/vietnam-armut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ea typeface="GalaxieCopernicus-Book" panose="02000000000000000000" pitchFamily="50" charset="0"/>
                <a:cs typeface="Times New Roman" panose="02020603050405020304" pitchFamily="18" charset="0"/>
              </a:rPr>
              <a:t>Constanze Bandowski</a:t>
            </a:r>
            <a:endParaRPr lang="de-DE" b="0" dirty="0">
              <a:effectLst/>
              <a:latin typeface="Georgia" panose="02040502050405020303" pitchFamily="18" charset="0"/>
              <a:ea typeface="GalaxieCopernicus-Book" panose="02000000000000000000" pitchFamily="50" charset="0"/>
              <a:cs typeface="GalaxieCopernicus-Book" panose="02000000000000000000" pitchFamily="50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Jörg </a:t>
            </a:r>
            <a:r>
              <a:rPr lang="de-DE" b="0" dirty="0" err="1"/>
              <a:t>Böthling</a:t>
            </a:r>
            <a:r>
              <a:rPr lang="de-DE" b="0" dirty="0"/>
              <a:t>, Christof Krackhardt (Folie 3)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2024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0BF5B3F-7F0F-4B10-279F-7871F0018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3636452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B177D84-6C29-ED3F-0D19-6C1AC8ADED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8" y="3572438"/>
            <a:ext cx="4933567" cy="22330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Vietnam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Vietnam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	 331.210 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104,8	84,2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 </a:t>
            </a:r>
            <a:r>
              <a:rPr lang="de-DE" altLang="de-DE" sz="1200" b="0" dirty="0">
                <a:cs typeface="Arial" panose="020B0604020202020204" pitchFamily="34" charset="0"/>
              </a:rPr>
              <a:t>in Jahren	32,7	46,7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60,5	22,2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1,4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</a:t>
            </a:r>
            <a:r>
              <a:rPr lang="de-DE" altLang="de-DE" sz="1200" b="0" dirty="0">
                <a:cs typeface="Arial" panose="020B0604020202020204" pitchFamily="34" charset="0"/>
              </a:rPr>
              <a:t> in Jahren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75,8	81,7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 </a:t>
            </a:r>
            <a:r>
              <a:rPr lang="de-DE" altLang="de-DE" sz="1200" b="0" dirty="0">
                <a:cs typeface="Arial" panose="020B0604020202020204" pitchFamily="34" charset="0"/>
              </a:rPr>
              <a:t>im Durchschnitt 	2,0	1,6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8	44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</a:t>
            </a:r>
            <a:r>
              <a:rPr lang="de-DE" altLang="de-DE" sz="1200" b="0" dirty="0">
                <a:cs typeface="Arial" panose="020B0604020202020204" pitchFamily="34" charset="0"/>
              </a:rPr>
              <a:t> in %	11,6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  <a:r>
              <a:rPr lang="de-DE" altLang="de-DE" sz="1200" b="0" dirty="0">
                <a:cs typeface="Arial" panose="020B0604020202020204" pitchFamily="34" charset="0"/>
              </a:rPr>
              <a:t> in %	4,5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10.600	53.200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(2024)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DEE9051-8F13-D69B-CC00-C489211E44F5}"/>
              </a:ext>
            </a:extLst>
          </p:cNvPr>
          <p:cNvCxnSpPr>
            <a:cxnSpLocks/>
          </p:cNvCxnSpPr>
          <p:nvPr/>
        </p:nvCxnSpPr>
        <p:spPr>
          <a:xfrm>
            <a:off x="7920372" y="5049180"/>
            <a:ext cx="288193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hteck 16">
            <a:extLst>
              <a:ext uri="{FF2B5EF4-FFF2-40B4-BE49-F238E27FC236}">
                <a16:creationId xmlns:a16="http://schemas.microsoft.com/office/drawing/2014/main" id="{7EDB78B3-096C-38B4-E0E6-6F85AD5F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015" y="4898950"/>
            <a:ext cx="1653875" cy="38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VIETNAM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46080" name="Rechteck 16">
            <a:extLst>
              <a:ext uri="{FF2B5EF4-FFF2-40B4-BE49-F238E27FC236}">
                <a16:creationId xmlns:a16="http://schemas.microsoft.com/office/drawing/2014/main" id="{F4FB7E33-CFA2-3CBE-FF7B-6C9D5E2C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601" y="3630679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VIETNAM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grpSp>
        <p:nvGrpSpPr>
          <p:cNvPr id="46081" name="Gruppieren 46080">
            <a:extLst>
              <a:ext uri="{FF2B5EF4-FFF2-40B4-BE49-F238E27FC236}">
                <a16:creationId xmlns:a16="http://schemas.microsoft.com/office/drawing/2014/main" id="{459D9C6C-E64D-68AC-96D4-EE2CADDC95A9}"/>
              </a:ext>
            </a:extLst>
          </p:cNvPr>
          <p:cNvGrpSpPr/>
          <p:nvPr/>
        </p:nvGrpSpPr>
        <p:grpSpPr>
          <a:xfrm>
            <a:off x="1907704" y="1327425"/>
            <a:ext cx="90873" cy="90873"/>
            <a:chOff x="7058657" y="1304764"/>
            <a:chExt cx="90873" cy="90873"/>
          </a:xfrm>
        </p:grpSpPr>
        <p:sp>
          <p:nvSpPr>
            <p:cNvPr id="46082" name="Ellipse 46081">
              <a:extLst>
                <a:ext uri="{FF2B5EF4-FFF2-40B4-BE49-F238E27FC236}">
                  <a16:creationId xmlns:a16="http://schemas.microsoft.com/office/drawing/2014/main" id="{86D17CB0-6024-D5C7-0322-EB0735F93BBF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084" name="Ellipse 46083">
              <a:extLst>
                <a:ext uri="{FF2B5EF4-FFF2-40B4-BE49-F238E27FC236}">
                  <a16:creationId xmlns:a16="http://schemas.microsoft.com/office/drawing/2014/main" id="{A41702AC-46DE-926D-28A9-735F4734E7E7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6085" name="Rechteck 46084">
            <a:extLst>
              <a:ext uri="{FF2B5EF4-FFF2-40B4-BE49-F238E27FC236}">
                <a16:creationId xmlns:a16="http://schemas.microsoft.com/office/drawing/2014/main" id="{5F1D274F-A85C-F691-6631-2C9ADAA6D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111" y="1196752"/>
            <a:ext cx="82125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Hanoi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46086" name="Rechteck 46085">
            <a:extLst>
              <a:ext uri="{FF2B5EF4-FFF2-40B4-BE49-F238E27FC236}">
                <a16:creationId xmlns:a16="http://schemas.microsoft.com/office/drawing/2014/main" id="{DE9234D8-30D3-20EC-A8CE-ABBD023CD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15" y="1591245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LAOS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092" name="Rechteck 46091">
            <a:extLst>
              <a:ext uri="{FF2B5EF4-FFF2-40B4-BE49-F238E27FC236}">
                <a16:creationId xmlns:a16="http://schemas.microsoft.com/office/drawing/2014/main" id="{01918671-CFA2-E5F1-47C8-16996130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150" y="477339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CHINA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093" name="Rechteck 46092">
            <a:extLst>
              <a:ext uri="{FF2B5EF4-FFF2-40B4-BE49-F238E27FC236}">
                <a16:creationId xmlns:a16="http://schemas.microsoft.com/office/drawing/2014/main" id="{0356C93B-2F5D-8163-7E34-46B5677D5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725" y="3899593"/>
            <a:ext cx="14664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KAMBODSCHA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32EE294-C1E1-D478-C839-1F7444C1818E}"/>
              </a:ext>
            </a:extLst>
          </p:cNvPr>
          <p:cNvSpPr/>
          <p:nvPr/>
        </p:nvSpPr>
        <p:spPr>
          <a:xfrm>
            <a:off x="1615593" y="1116066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EDF1C8-1A18-A158-B952-CCF8DF9A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182" y="948416"/>
            <a:ext cx="82125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de-DE" sz="12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Lanh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9A498F7-659F-E894-C760-621952C80C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75" y="4689140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47667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5992771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Seitdem die kommunistische Regierung Vietnams marktwirtschaftliche Reformen einleitete, hat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Land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beachtlichen wirtschaftlichen Aufschwung erlebt.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431ABE-20EA-6F53-9920-8222421EAB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84" y="260351"/>
            <a:ext cx="4247579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145532E-A3D8-31F6-6049-D920B30B3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84" y="3105150"/>
            <a:ext cx="4247577" cy="26961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3B5F82-A8B3-C503-BDFA-561D67786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72860"/>
            <a:ext cx="4247577" cy="26878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52610C-46D7-EA78-0FAB-D38C599FA6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7577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Davon ausgeschlossen sind jedoch die Angehörigen der ethnischen Minderheiten. Ob-wohl sie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nur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Prozent der Bevölkerung ausmachen, stellen sie 86 Prozent der Armen.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A695C6-3CE4-001E-D298-04095E1DB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3105150"/>
            <a:ext cx="8642349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26ED1AB-87B0-D99B-59AA-B64591187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1"/>
            <a:ext cx="8642349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75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Frauen und Mädchen sind besonders betroffen. Nur wenige können eine weiterführende Schule besuchen oder einen Beruf erlernen, um ein eigenes Einkommen zu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erziel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DB2CA6-5A43-5620-BD3B-B900B8EF3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40536" y="260350"/>
            <a:ext cx="2052635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12B939B-8BEE-852E-C306-562D9E116B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0350"/>
            <a:ext cx="4248150" cy="55451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43A6BE-1CC5-7465-0E5A-7AD277F0AF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/>
          <a:stretch/>
        </p:blipFill>
        <p:spPr>
          <a:xfrm>
            <a:off x="250826" y="260350"/>
            <a:ext cx="20526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735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der Provinz Yen Bai gehört mehr als die Hälfte der Bevölkerung ethnischen Minderheiten an. Die Erträge aus der Landwirtschaft reichen kaum zum Überleben.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BF66FD-1371-D4A1-5B13-9B9D761BAF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9887"/>
            <a:ext cx="8642349" cy="55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44524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Die Frauenorganisation </a:t>
            </a:r>
            <a:r>
              <a:rPr lang="en-US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Yen Bai Women's Union (YBWU)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will das ändern. Sie setzt dabei unter anderem auf den Anbau von Zimt.</a:t>
            </a:r>
          </a:p>
          <a:p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12A154-0F79-EDAB-D73D-F0711C9CF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7682"/>
            <a:ext cx="4249737" cy="55378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9415B4-B8F7-410E-8B24-422E1DAD0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49"/>
            <a:ext cx="4249738" cy="27106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BA384D3-D7AD-AFC0-36D5-33501EEB7F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0004"/>
            <a:ext cx="4249737" cy="27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„Der Zimt ist unsere Zukunft“, sagt Ton Hoang Thi aus dem Dorf Ta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 Nord-osten Vietnams. Sie hat einen zwei Hektar großen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ügel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mit Zimtbäumen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bepflanzt.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B9DE28-C688-470B-7F21-406872A6DD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6445250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EF97A0-F51A-FAFD-3424-AD2EF4488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Menschen hier leben traditionell vom Anbau von Reis, Mais und Maniok. Zusätzlich verkaufen sie das Holz, die getrocknete Rinde und die Blätter ihrer Zimtbäume.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D5B8DC-79B4-048B-54D5-E49B4A6B2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" y="260350"/>
            <a:ext cx="4238885" cy="55451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E5EA66C-613E-C425-F2D3-7AC669246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290" y="260350"/>
            <a:ext cx="4238885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666</Words>
  <Application>Microsoft Office PowerPoint</Application>
  <PresentationFormat>Bildschirmpräsentation (4:3)</PresentationFormat>
  <Paragraphs>85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Thomas Knödl</cp:lastModifiedBy>
  <cp:revision>1456</cp:revision>
  <dcterms:created xsi:type="dcterms:W3CDTF">2005-03-02T11:53:12Z</dcterms:created>
  <dcterms:modified xsi:type="dcterms:W3CDTF">2024-07-17T07:36:01Z</dcterms:modified>
</cp:coreProperties>
</file>